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Сабирање и одузимање стотина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утврђивање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5918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21500"/>
              </p:ext>
            </p:extLst>
          </p:nvPr>
        </p:nvGraphicFramePr>
        <p:xfrm>
          <a:off x="2032000" y="719666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+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sr-Latn-R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400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400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900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600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300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800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900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700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200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700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400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600</a:t>
                      </a:r>
                      <a:endParaRPr lang="sr-Latn-R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57757"/>
              </p:ext>
            </p:extLst>
          </p:nvPr>
        </p:nvGraphicFramePr>
        <p:xfrm>
          <a:off x="2032000" y="2773549"/>
          <a:ext cx="812800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-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300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400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600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1000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700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500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600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400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800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600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300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100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400</a:t>
                      </a:r>
                      <a:endParaRPr lang="sr-Latn-R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900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600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400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300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700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8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5236" y="731520"/>
            <a:ext cx="8004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4. Марко </a:t>
            </a:r>
            <a:r>
              <a:rPr lang="sr-Cyrl-RS" dirty="0"/>
              <a:t>има 600 динара. Ушао је у посластичарницу. У витрини је видео следеће производе и цене:</a:t>
            </a:r>
            <a:endParaRPr lang="sr-Latn-RS" dirty="0"/>
          </a:p>
          <a:p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04" y="1654850"/>
            <a:ext cx="8361090" cy="2441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914" y="3924886"/>
            <a:ext cx="768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Чиме је све Марко могао да се почасти, а да му остане 300 динара? (запиши све могуће комбинације)</a:t>
            </a:r>
            <a:endParaRPr lang="sr-Latn-RS" dirty="0"/>
          </a:p>
          <a:p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2475914" y="4549676"/>
            <a:ext cx="7682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Марко је могао да потроши 600 – 300 = 300 динара, на следеће начине: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Кремпита и сладолед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Кремпита и баклава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Кремпита, лимунада, шампита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Сладолед и лимунада</a:t>
            </a:r>
          </a:p>
          <a:p>
            <a:r>
              <a:rPr lang="sr-Cyrl-RS" dirty="0" smtClean="0"/>
              <a:t>5.  Сладолед и шампита </a:t>
            </a:r>
          </a:p>
          <a:p>
            <a:r>
              <a:rPr lang="sr-Cyrl-RS" dirty="0" smtClean="0"/>
              <a:t>6.  Баклава и лимунада</a:t>
            </a:r>
          </a:p>
          <a:p>
            <a:r>
              <a:rPr lang="sr-Cyrl-RS" dirty="0" smtClean="0"/>
              <a:t>7.  Баклава и шампита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1961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858129"/>
            <a:ext cx="83702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/>
              <a:t>5. На </a:t>
            </a:r>
            <a:r>
              <a:rPr lang="sr-Cyrl-RS" dirty="0"/>
              <a:t>графикону је представљен број станара у заградама на Новом Београду.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А) У којој згради је живи највише станара?  </a:t>
            </a:r>
            <a:endParaRPr lang="sr-Cyrl-RS" dirty="0" smtClean="0"/>
          </a:p>
          <a:p>
            <a:r>
              <a:rPr lang="sr-Cyrl-RS" dirty="0" smtClean="0"/>
              <a:t>Највише станара живи у трећој згради (500)</a:t>
            </a:r>
            <a:endParaRPr lang="sr-Latn-RS" dirty="0"/>
          </a:p>
          <a:p>
            <a:r>
              <a:rPr lang="sr-Cyrl-RS" dirty="0"/>
              <a:t>     У којој најмање? </a:t>
            </a:r>
            <a:endParaRPr lang="sr-Cyrl-RS" dirty="0" smtClean="0"/>
          </a:p>
          <a:p>
            <a:r>
              <a:rPr lang="sr-Cyrl-RS" dirty="0" smtClean="0"/>
              <a:t>Најмање станараживи у четвртој згради (200)</a:t>
            </a:r>
          </a:p>
          <a:p>
            <a:r>
              <a:rPr lang="sr-Cyrl-RS" dirty="0" smtClean="0"/>
              <a:t>За </a:t>
            </a:r>
            <a:r>
              <a:rPr lang="sr-Cyrl-RS" dirty="0"/>
              <a:t>колико се број станара у те две зграде разликује? </a:t>
            </a:r>
            <a:endParaRPr lang="sr-Cyrl-RS" dirty="0" smtClean="0"/>
          </a:p>
          <a:p>
            <a:r>
              <a:rPr lang="sr-Cyrl-RS" dirty="0" smtClean="0"/>
              <a:t>За 300, јер је 500 – 200 = 300</a:t>
            </a:r>
            <a:endParaRPr lang="sr-Latn-RS" dirty="0"/>
          </a:p>
          <a:p>
            <a:r>
              <a:rPr lang="sr-Cyrl-RS" dirty="0"/>
              <a:t>Б) За колико је више станара у прве две зграде укупно него у трећој </a:t>
            </a:r>
            <a:r>
              <a:rPr lang="sr-Cyrl-RS" dirty="0" smtClean="0"/>
              <a:t>згради?</a:t>
            </a:r>
          </a:p>
          <a:p>
            <a:r>
              <a:rPr lang="sr-Cyrl-RS" dirty="0" smtClean="0"/>
              <a:t>(400 + 300) – 500 = 800 – 500 = 300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3707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018" y="844062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6. У </a:t>
            </a:r>
            <a:r>
              <a:rPr lang="sr-Cyrl-RS" dirty="0"/>
              <a:t>једној школи наставу похађа 200 ђака, у другој  100 више него у првој, а у трећој 100 мање него у прве две заједно. Колико укупно ђака похађа наставу у све три школе?</a:t>
            </a:r>
            <a:endParaRPr lang="sr-Latn-RS" dirty="0"/>
          </a:p>
          <a:p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1111348" y="2546252"/>
            <a:ext cx="2869809" cy="11676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3378" y="2813538"/>
            <a:ext cx="187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200 ђака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4501662" y="2546252"/>
            <a:ext cx="2658793" cy="11676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4768948" y="2813538"/>
            <a:ext cx="195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200+100=300</a:t>
            </a:r>
          </a:p>
          <a:p>
            <a:r>
              <a:rPr lang="sr-Cyrl-RS" dirty="0" smtClean="0"/>
              <a:t>ђака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7484012" y="2546252"/>
            <a:ext cx="3319976" cy="11676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7484012" y="2813538"/>
            <a:ext cx="331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(200+300)-100= 500-100=400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2419643" y="4290646"/>
            <a:ext cx="714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УКУПНО: 200 + 300 + 400 = 900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5309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868" y="1392702"/>
            <a:ext cx="76106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Хвала на уложеном труду!!!</a:t>
            </a:r>
          </a:p>
          <a:p>
            <a:pPr algn="ctr"/>
            <a:endParaRPr lang="sr-Cyrl-RS" sz="2800" dirty="0"/>
          </a:p>
          <a:p>
            <a:pPr algn="ctr"/>
            <a:r>
              <a:rPr lang="sr-Cyrl-RS" sz="2800" dirty="0" smtClean="0"/>
              <a:t>Вежбајте, повезујте, проширујте знања!</a:t>
            </a:r>
          </a:p>
          <a:p>
            <a:pPr algn="ctr"/>
            <a:endParaRPr lang="sr-Cyrl-RS" dirty="0"/>
          </a:p>
          <a:p>
            <a:pPr algn="ctr"/>
            <a:endParaRPr lang="sr-Cyrl-RS" dirty="0" smtClean="0"/>
          </a:p>
          <a:p>
            <a:pPr algn="ctr"/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2757268" y="3868615"/>
            <a:ext cx="561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Ваше учитељице Јасмина и Марина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1476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99" y="566670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Да поновимо....</a:t>
            </a:r>
            <a:endParaRPr lang="sr-Latn-R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3639" y="1403797"/>
            <a:ext cx="5576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први сабирак   +   други сабирак   = збир</a:t>
            </a:r>
            <a:endParaRPr lang="sr-Latn-R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77318" y="1403797"/>
            <a:ext cx="4803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умањеник  -  умањилац  = разлика</a:t>
            </a:r>
            <a:endParaRPr lang="sr-Latn-R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75765" y="2987898"/>
            <a:ext cx="2833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5 ј + 3 ј = 8 ј</a:t>
            </a:r>
          </a:p>
          <a:p>
            <a:endParaRPr lang="sr-Cyrl-RS" dirty="0"/>
          </a:p>
          <a:p>
            <a:r>
              <a:rPr lang="sr-Cyrl-RS" dirty="0" smtClean="0"/>
              <a:t>5 д + 3 д = 8 д</a:t>
            </a:r>
          </a:p>
          <a:p>
            <a:endParaRPr lang="sr-Cyrl-RS" dirty="0" smtClean="0"/>
          </a:p>
          <a:p>
            <a:r>
              <a:rPr lang="sr-Cyrl-RS" dirty="0" smtClean="0"/>
              <a:t>50 + 30 = 80</a:t>
            </a:r>
          </a:p>
          <a:p>
            <a:endParaRPr lang="sr-Cyrl-RS" dirty="0"/>
          </a:p>
          <a:p>
            <a:r>
              <a:rPr lang="sr-Cyrl-RS" dirty="0" smtClean="0"/>
              <a:t>5 с + 3 с = 8 с</a:t>
            </a:r>
          </a:p>
          <a:p>
            <a:endParaRPr lang="sr-Cyrl-RS" dirty="0"/>
          </a:p>
          <a:p>
            <a:r>
              <a:rPr lang="sr-Cyrl-RS" dirty="0" smtClean="0"/>
              <a:t>500 + 300 = 800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6877318" y="2849398"/>
            <a:ext cx="3966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8 – 3 = 5   и   8 – 5 = 3</a:t>
            </a:r>
          </a:p>
          <a:p>
            <a:endParaRPr lang="sr-Cyrl-RS" dirty="0" smtClean="0"/>
          </a:p>
          <a:p>
            <a:r>
              <a:rPr lang="sr-Cyrl-RS" dirty="0" smtClean="0"/>
              <a:t>8д – 3д = 5д   и   8д – 5д = 3д</a:t>
            </a:r>
          </a:p>
          <a:p>
            <a:endParaRPr lang="sr-Cyrl-RS" dirty="0" smtClean="0"/>
          </a:p>
          <a:p>
            <a:r>
              <a:rPr lang="sr-Cyrl-RS" dirty="0" smtClean="0"/>
              <a:t>80 – 30 = 50  и   80 – 50 = 30</a:t>
            </a:r>
          </a:p>
          <a:p>
            <a:endParaRPr lang="sr-Cyrl-RS" dirty="0" smtClean="0"/>
          </a:p>
          <a:p>
            <a:r>
              <a:rPr lang="sr-Cyrl-RS" dirty="0" smtClean="0"/>
              <a:t>8с – 3с = 5с   и   8с – 5с = 3с</a:t>
            </a:r>
          </a:p>
          <a:p>
            <a:endParaRPr lang="sr-Cyrl-RS" dirty="0" smtClean="0"/>
          </a:p>
          <a:p>
            <a:r>
              <a:rPr lang="sr-Cyrl-RS" dirty="0" smtClean="0"/>
              <a:t>800 – 300 = 500  и  800 – 500 = 300</a:t>
            </a:r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793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282" y="1854558"/>
            <a:ext cx="8822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/>
              <a:t>1. Израчунај</a:t>
            </a:r>
            <a:r>
              <a:rPr lang="sr-Cyrl-RS" dirty="0"/>
              <a:t>: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2 +3 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sr-Cyrl-RS" dirty="0" smtClean="0"/>
              <a:t>        </a:t>
            </a:r>
            <a:r>
              <a:rPr lang="sr-Cyrl-RS" dirty="0"/>
              <a:t>	7 – 4 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sr-Latn-R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20 + 30=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sr-Cyrl-RS" dirty="0"/>
              <a:t>	</a:t>
            </a:r>
            <a:r>
              <a:rPr lang="sr-Cyrl-RS" dirty="0" smtClean="0"/>
              <a:t>           70 </a:t>
            </a:r>
            <a:r>
              <a:rPr lang="sr-Cyrl-RS" dirty="0"/>
              <a:t>– 40 = 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sr-Latn-R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200 + 300 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 </a:t>
            </a:r>
            <a:r>
              <a:rPr lang="sr-Cyrl-RS" dirty="0" smtClean="0"/>
              <a:t> </a:t>
            </a:r>
            <a:r>
              <a:rPr lang="sr-Cyrl-RS" dirty="0"/>
              <a:t>	700 – 400 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endParaRPr lang="sr-Latn-R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dirty="0"/>
              <a:t> </a:t>
            </a:r>
            <a:endParaRPr lang="sr-Latn-RS" dirty="0"/>
          </a:p>
          <a:p>
            <a:pPr lvl="0"/>
            <a:r>
              <a:rPr lang="sr-Cyrl-RS" dirty="0" smtClean="0"/>
              <a:t>2. Израчунај</a:t>
            </a:r>
            <a:r>
              <a:rPr lang="sr-Cyrl-RS" dirty="0"/>
              <a:t>: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200 + 300 + 100 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r>
              <a:rPr lang="sr-Cyrl-RS" dirty="0" smtClean="0"/>
              <a:t>               </a:t>
            </a:r>
            <a:r>
              <a:rPr lang="sr-Cyrl-RS" dirty="0"/>
              <a:t>700 – 400 – 100 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 </a:t>
            </a:r>
          </a:p>
          <a:p>
            <a:r>
              <a:rPr lang="sr-Cyrl-RS" dirty="0" smtClean="0"/>
              <a:t>500 </a:t>
            </a:r>
            <a:r>
              <a:rPr lang="sr-Cyrl-RS" dirty="0"/>
              <a:t>+ 100 – 200 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r>
              <a:rPr lang="sr-Cyrl-RS" dirty="0" smtClean="0"/>
              <a:t>                </a:t>
            </a:r>
            <a:r>
              <a:rPr lang="sr-Cyrl-RS" dirty="0"/>
              <a:t>1000 – 400 + 100 =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3000777" y="618186"/>
            <a:ext cx="5525037" cy="78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Сабирање и одизимање ститина – вежбање</a:t>
            </a:r>
            <a:endParaRPr lang="sr-Latn-R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ниво</a:t>
            </a:r>
            <a:endParaRPr lang="sr-Latn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7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704" y="991673"/>
            <a:ext cx="9942490" cy="530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38" name="TextBox 37"/>
          <p:cNvSpPr txBox="1"/>
          <p:nvPr/>
        </p:nvSpPr>
        <p:spPr>
          <a:xfrm>
            <a:off x="5022761" y="1957589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42" name="TextBox 41"/>
          <p:cNvSpPr txBox="1"/>
          <p:nvPr/>
        </p:nvSpPr>
        <p:spPr>
          <a:xfrm>
            <a:off x="7328079" y="2459865"/>
            <a:ext cx="55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/>
          <a:srcRect b="46412"/>
          <a:stretch/>
        </p:blipFill>
        <p:spPr>
          <a:xfrm>
            <a:off x="1596980" y="695460"/>
            <a:ext cx="9350062" cy="28848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84880" y="944313"/>
            <a:ext cx="6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700</a:t>
            </a:r>
            <a:endParaRPr lang="sr-Latn-RS" dirty="0"/>
          </a:p>
        </p:txBody>
      </p:sp>
      <p:sp>
        <p:nvSpPr>
          <p:cNvPr id="45" name="TextBox 44"/>
          <p:cNvSpPr txBox="1"/>
          <p:nvPr/>
        </p:nvSpPr>
        <p:spPr>
          <a:xfrm>
            <a:off x="6593983" y="991673"/>
            <a:ext cx="67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100</a:t>
            </a:r>
            <a:endParaRPr lang="sr-Latn-RS" dirty="0"/>
          </a:p>
        </p:txBody>
      </p:sp>
      <p:sp>
        <p:nvSpPr>
          <p:cNvPr id="46" name="TextBox 45"/>
          <p:cNvSpPr txBox="1"/>
          <p:nvPr/>
        </p:nvSpPr>
        <p:spPr>
          <a:xfrm>
            <a:off x="8567671" y="1094705"/>
            <a:ext cx="64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600</a:t>
            </a:r>
            <a:endParaRPr lang="sr-Latn-RS" dirty="0"/>
          </a:p>
        </p:txBody>
      </p:sp>
      <p:sp>
        <p:nvSpPr>
          <p:cNvPr id="47" name="TextBox 46"/>
          <p:cNvSpPr txBox="1"/>
          <p:nvPr/>
        </p:nvSpPr>
        <p:spPr>
          <a:xfrm>
            <a:off x="7534141" y="2142255"/>
            <a:ext cx="68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300</a:t>
            </a:r>
            <a:endParaRPr lang="sr-Latn-RS" dirty="0"/>
          </a:p>
        </p:txBody>
      </p:sp>
      <p:sp>
        <p:nvSpPr>
          <p:cNvPr id="48" name="TextBox 47"/>
          <p:cNvSpPr txBox="1"/>
          <p:nvPr/>
        </p:nvSpPr>
        <p:spPr>
          <a:xfrm>
            <a:off x="5434885" y="2004949"/>
            <a:ext cx="83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400</a:t>
            </a:r>
            <a:endParaRPr lang="sr-Latn-RS" dirty="0"/>
          </a:p>
        </p:txBody>
      </p:sp>
      <p:sp>
        <p:nvSpPr>
          <p:cNvPr id="49" name="TextBox 48"/>
          <p:cNvSpPr txBox="1"/>
          <p:nvPr/>
        </p:nvSpPr>
        <p:spPr>
          <a:xfrm>
            <a:off x="3361386" y="2142255"/>
            <a:ext cx="4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0</a:t>
            </a:r>
            <a:endParaRPr lang="sr-Latn-RS" dirty="0"/>
          </a:p>
        </p:txBody>
      </p:sp>
      <p:sp>
        <p:nvSpPr>
          <p:cNvPr id="50" name="TextBox 49"/>
          <p:cNvSpPr txBox="1"/>
          <p:nvPr/>
        </p:nvSpPr>
        <p:spPr>
          <a:xfrm>
            <a:off x="5434885" y="5164428"/>
            <a:ext cx="74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80" y="3120843"/>
            <a:ext cx="8976575" cy="295798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391696" y="3876541"/>
            <a:ext cx="74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100</a:t>
            </a:r>
            <a:endParaRPr lang="sr-Latn-RS" dirty="0"/>
          </a:p>
        </p:txBody>
      </p:sp>
      <p:sp>
        <p:nvSpPr>
          <p:cNvPr id="56" name="TextBox 55"/>
          <p:cNvSpPr txBox="1"/>
          <p:nvPr/>
        </p:nvSpPr>
        <p:spPr>
          <a:xfrm>
            <a:off x="6593983" y="3902299"/>
            <a:ext cx="54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0</a:t>
            </a:r>
            <a:endParaRPr lang="sr-Latn-RS" dirty="0"/>
          </a:p>
        </p:txBody>
      </p:sp>
      <p:sp>
        <p:nvSpPr>
          <p:cNvPr id="57" name="TextBox 56"/>
          <p:cNvSpPr txBox="1"/>
          <p:nvPr/>
        </p:nvSpPr>
        <p:spPr>
          <a:xfrm>
            <a:off x="8216723" y="3876541"/>
            <a:ext cx="72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500</a:t>
            </a:r>
            <a:endParaRPr lang="sr-Latn-RS" dirty="0"/>
          </a:p>
        </p:txBody>
      </p:sp>
      <p:sp>
        <p:nvSpPr>
          <p:cNvPr id="58" name="TextBox 57"/>
          <p:cNvSpPr txBox="1"/>
          <p:nvPr/>
        </p:nvSpPr>
        <p:spPr>
          <a:xfrm>
            <a:off x="7328079" y="5164428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300</a:t>
            </a:r>
            <a:endParaRPr lang="sr-Latn-RS" dirty="0"/>
          </a:p>
        </p:txBody>
      </p:sp>
      <p:sp>
        <p:nvSpPr>
          <p:cNvPr id="59" name="TextBox 58"/>
          <p:cNvSpPr txBox="1"/>
          <p:nvPr/>
        </p:nvSpPr>
        <p:spPr>
          <a:xfrm>
            <a:off x="5228823" y="5074276"/>
            <a:ext cx="8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700</a:t>
            </a:r>
            <a:endParaRPr lang="sr-Latn-RS" dirty="0"/>
          </a:p>
        </p:txBody>
      </p:sp>
      <p:sp>
        <p:nvSpPr>
          <p:cNvPr id="60" name="TextBox 59"/>
          <p:cNvSpPr txBox="1"/>
          <p:nvPr/>
        </p:nvSpPr>
        <p:spPr>
          <a:xfrm>
            <a:off x="3129566" y="5061397"/>
            <a:ext cx="70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600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9384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63651" y="914400"/>
            <a:ext cx="5988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4. У квадратић упиши одговарајући знак &lt;, &gt; или =.</a:t>
            </a:r>
          </a:p>
          <a:p>
            <a:endParaRPr lang="sr-Cyrl-RS" dirty="0"/>
          </a:p>
          <a:p>
            <a:r>
              <a:rPr lang="sr-Cyrl-RS" dirty="0" smtClean="0"/>
              <a:t>600 &gt; 300 + 200             700 – 300 = 1000 – 600 </a:t>
            </a:r>
          </a:p>
          <a:p>
            <a:r>
              <a:rPr lang="sr-Cyrl-RS" dirty="0" smtClean="0"/>
              <a:t>400 + 500 = 900             200 + 600 &gt; 100 + 400</a:t>
            </a:r>
          </a:p>
          <a:p>
            <a:r>
              <a:rPr lang="sr-Cyrl-RS" dirty="0" smtClean="0"/>
              <a:t>300 &gt; 800 – 600             400 + 300 &gt; 900 – 600 </a:t>
            </a:r>
          </a:p>
          <a:p>
            <a:r>
              <a:rPr lang="sr-Cyrl-RS" dirty="0" smtClean="0"/>
              <a:t>600 – 200 &lt; 500             500 – 400 = 100 – 0 </a:t>
            </a:r>
            <a:endParaRPr lang="sr-Latn-RS" dirty="0"/>
          </a:p>
        </p:txBody>
      </p:sp>
      <p:sp>
        <p:nvSpPr>
          <p:cNvPr id="18" name="TextBox 17"/>
          <p:cNvSpPr txBox="1"/>
          <p:nvPr/>
        </p:nvSpPr>
        <p:spPr>
          <a:xfrm>
            <a:off x="1120462" y="3129566"/>
            <a:ext cx="8165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/>
              <a:t>5. Јован </a:t>
            </a:r>
            <a:r>
              <a:rPr lang="sr-Cyrl-RS" dirty="0"/>
              <a:t>је имао 200 динара. Тата му је дао 400. Колико новца сада има Јован?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 smtClean="0"/>
              <a:t>200 + 400 = 600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pPr lvl="0"/>
            <a:r>
              <a:rPr lang="sr-Cyrl-RS" dirty="0" smtClean="0"/>
              <a:t>6. На </a:t>
            </a:r>
            <a:r>
              <a:rPr lang="sr-Cyrl-RS" dirty="0"/>
              <a:t>паркингу је било 300 аутомобила. Од тога 100 аутомобила је црвене боје. Колико аутомобила на том паркингу није црвене боје</a:t>
            </a:r>
            <a:r>
              <a:rPr lang="sr-Cyrl-RS" dirty="0" smtClean="0"/>
              <a:t>?</a:t>
            </a:r>
          </a:p>
          <a:p>
            <a:pPr lvl="0"/>
            <a:endParaRPr lang="sr-Cyrl-RS" dirty="0"/>
          </a:p>
          <a:p>
            <a:pPr lvl="0"/>
            <a:r>
              <a:rPr lang="sr-Cyrl-RS" dirty="0" smtClean="0"/>
              <a:t>300 – 100 = 200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5248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03" y="1725769"/>
            <a:ext cx="85386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sr-Cyrl-RS" dirty="0" smtClean="0"/>
              <a:t>Јован </a:t>
            </a:r>
            <a:r>
              <a:rPr lang="sr-Cyrl-RS" dirty="0"/>
              <a:t>је имао 200 динара. Тата му је дао 400. </a:t>
            </a:r>
            <a:endParaRPr lang="sr-Cyrl-RS" dirty="0" smtClean="0"/>
          </a:p>
          <a:p>
            <a:pPr lvl="0"/>
            <a:r>
              <a:rPr lang="sr-Cyrl-RS" dirty="0" smtClean="0"/>
              <a:t>А) Колико </a:t>
            </a:r>
            <a:r>
              <a:rPr lang="sr-Cyrl-RS" dirty="0"/>
              <a:t>новца сада има Јован?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200 + 400 = </a:t>
            </a:r>
            <a:r>
              <a:rPr lang="sr-Cyrl-RS" dirty="0" smtClean="0"/>
              <a:t>600</a:t>
            </a:r>
          </a:p>
          <a:p>
            <a:endParaRPr lang="sr-Cyrl-RS" dirty="0"/>
          </a:p>
          <a:p>
            <a:r>
              <a:rPr lang="sr-Cyrl-RS" dirty="0" smtClean="0"/>
              <a:t>Б) Да ли Јован може купити лопту која кошта 700 дин.?</a:t>
            </a:r>
          </a:p>
          <a:p>
            <a:endParaRPr lang="sr-Cyrl-RS" dirty="0"/>
          </a:p>
          <a:p>
            <a:r>
              <a:rPr lang="sr-Cyrl-RS" dirty="0" smtClean="0"/>
              <a:t>Не може, јер је 600 &lt; 700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pPr lvl="0"/>
            <a:r>
              <a:rPr lang="sr-Cyrl-RS" dirty="0"/>
              <a:t>6. На паркингу је било 300 аутомобила. Од тога 100 аутомобила је црвене боје. </a:t>
            </a:r>
            <a:endParaRPr lang="sr-Cyrl-RS" dirty="0" smtClean="0"/>
          </a:p>
          <a:p>
            <a:pPr lvl="0"/>
            <a:r>
              <a:rPr lang="sr-Cyrl-RS" dirty="0" smtClean="0"/>
              <a:t>А) Колико </a:t>
            </a:r>
            <a:r>
              <a:rPr lang="sr-Cyrl-RS" dirty="0"/>
              <a:t>аутомобила на том паркингу није црвене боје?</a:t>
            </a:r>
          </a:p>
          <a:p>
            <a:pPr lvl="0"/>
            <a:endParaRPr lang="sr-Cyrl-RS" dirty="0"/>
          </a:p>
          <a:p>
            <a:pPr lvl="0"/>
            <a:r>
              <a:rPr lang="sr-Cyrl-RS" dirty="0"/>
              <a:t>300 – 100 = </a:t>
            </a:r>
            <a:r>
              <a:rPr lang="sr-Cyrl-RS" dirty="0" smtClean="0"/>
              <a:t>200</a:t>
            </a:r>
          </a:p>
          <a:p>
            <a:r>
              <a:rPr lang="sr-Cyrl-RS" dirty="0" smtClean="0"/>
              <a:t>Б) </a:t>
            </a:r>
            <a:r>
              <a:rPr lang="sr-Cyrl-RS" dirty="0"/>
              <a:t>Колико још аутомобила треба да се упаркира да би на паркингу било 500 аутомобила?</a:t>
            </a:r>
            <a:endParaRPr lang="sr-Latn-RS" dirty="0"/>
          </a:p>
          <a:p>
            <a:pPr lvl="0"/>
            <a:r>
              <a:rPr lang="sr-Cyrl-RS" dirty="0" smtClean="0"/>
              <a:t>500 – 300 = 200</a:t>
            </a:r>
            <a:endParaRPr lang="sr-Latn-RS" dirty="0"/>
          </a:p>
          <a:p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3193961" y="450761"/>
            <a:ext cx="5022760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Сабирање и одизимање ститина – вежбање</a:t>
            </a:r>
            <a:endParaRPr lang="sr-Latn-R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Средњи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ниво</a:t>
            </a:r>
            <a:endParaRPr lang="sr-Latn-R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0032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0012" y="798490"/>
            <a:ext cx="79720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/>
              <a:t>3. Израчунај </a:t>
            </a:r>
            <a:r>
              <a:rPr lang="sr-Cyrl-RS" dirty="0"/>
              <a:t>вредност израза: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(500 – 300) + (900 – 600 ) </a:t>
            </a:r>
            <a:r>
              <a:rPr lang="sr-Cyrl-RS" dirty="0" smtClean="0"/>
              <a:t>= 200 + 300 = 500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1000 – (400 + 200 – 100) – 300 = </a:t>
            </a:r>
            <a:r>
              <a:rPr lang="sr-Cyrl-RS" dirty="0" smtClean="0"/>
              <a:t>1000 – 500 = 500</a:t>
            </a:r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200 + 800 – (300 + 700) = </a:t>
            </a:r>
            <a:r>
              <a:rPr lang="sr-Cyrl-RS" dirty="0" smtClean="0"/>
              <a:t>1000 – 1000 = 0</a:t>
            </a:r>
            <a:endParaRPr lang="sr-Latn-RS" dirty="0"/>
          </a:p>
          <a:p>
            <a:r>
              <a:rPr lang="sr-Cyrl-RS" dirty="0"/>
              <a:t> </a:t>
            </a:r>
            <a:endParaRPr lang="sr-Latn-RS" dirty="0"/>
          </a:p>
          <a:p>
            <a:r>
              <a:rPr lang="sr-Cyrl-RS" dirty="0"/>
              <a:t>500 + ( 300 + (800 – 400 – 200) ) </a:t>
            </a:r>
            <a:r>
              <a:rPr lang="sr-Cyrl-RS" dirty="0" smtClean="0"/>
              <a:t>=500 + (300+200)= 500+500= 1000</a:t>
            </a:r>
          </a:p>
          <a:p>
            <a:endParaRPr lang="sr-Cyrl-RS" dirty="0"/>
          </a:p>
          <a:p>
            <a:r>
              <a:rPr lang="sr-Cyrl-RS" dirty="0" smtClean="0"/>
              <a:t>4. </a:t>
            </a:r>
            <a:endParaRPr lang="sr-Latn-R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45916"/>
              </p:ext>
            </p:extLst>
          </p:nvPr>
        </p:nvGraphicFramePr>
        <p:xfrm>
          <a:off x="2112134" y="3657600"/>
          <a:ext cx="4005331" cy="21765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8796"/>
                <a:gridCol w="991673"/>
                <a:gridCol w="1138206"/>
                <a:gridCol w="896656"/>
              </a:tblGrid>
              <a:tr h="5441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2000" dirty="0">
                          <a:effectLst/>
                        </a:rPr>
                        <a:t>+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 </a:t>
                      </a:r>
                      <a:endParaRPr lang="sr-Latn-RS" sz="110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200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 </a:t>
                      </a:r>
                      <a:endParaRPr lang="sr-Latn-RS" sz="110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500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 </a:t>
                      </a:r>
                      <a:endParaRPr lang="sr-Latn-RS" sz="110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400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1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       </a:t>
                      </a:r>
                      <a:endParaRPr lang="sr-Latn-RS" sz="110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300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>
                          <a:effectLst/>
                        </a:rPr>
                        <a:t> </a:t>
                      </a:r>
                      <a:r>
                        <a:rPr lang="sr-Cyrl-RS" sz="1200" dirty="0" smtClean="0">
                          <a:effectLst/>
                        </a:rPr>
                        <a:t>500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</a:rPr>
                        <a:t>800</a:t>
                      </a: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>
                          <a:effectLst/>
                        </a:rPr>
                        <a:t> </a:t>
                      </a:r>
                      <a:r>
                        <a:rPr lang="sr-Cyrl-RS" sz="1200" dirty="0" smtClean="0">
                          <a:effectLst/>
                        </a:rPr>
                        <a:t>700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1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 </a:t>
                      </a:r>
                      <a:endParaRPr lang="sr-Latn-RS" sz="110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</a:rPr>
                        <a:t>100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</a:rPr>
                        <a:t>300</a:t>
                      </a: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</a:rPr>
                        <a:t>600</a:t>
                      </a: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</a:rPr>
                        <a:t>500</a:t>
                      </a: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1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>
                          <a:effectLst/>
                        </a:rPr>
                        <a:t>200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</a:rPr>
                        <a:t>400</a:t>
                      </a: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</a:rPr>
                        <a:t>700</a:t>
                      </a: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</a:rPr>
                        <a:t>600</a:t>
                      </a: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68225" y="3657600"/>
            <a:ext cx="4172755" cy="236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82094"/>
              </p:ext>
            </p:extLst>
          </p:nvPr>
        </p:nvGraphicFramePr>
        <p:xfrm>
          <a:off x="6410817" y="3657600"/>
          <a:ext cx="4030800" cy="2176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700"/>
                <a:gridCol w="1007700"/>
                <a:gridCol w="1007700"/>
                <a:gridCol w="1007700"/>
              </a:tblGrid>
              <a:tr h="5441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endParaRPr lang="sr-Cyrl-R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0" algn="l"/>
                          <a:tab pos="2371725" algn="l"/>
                          <a:tab pos="3333750" algn="l"/>
                        </a:tabLs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50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285" y="1081825"/>
            <a:ext cx="8049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5. Од </a:t>
            </a:r>
            <a:r>
              <a:rPr lang="sr-Cyrl-RS" dirty="0"/>
              <a:t>збира бројева 600 и 100 одузми разлику бројева 1000 и 700</a:t>
            </a:r>
            <a:r>
              <a:rPr lang="sr-Cyrl-RS" dirty="0" smtClean="0"/>
              <a:t>.</a:t>
            </a:r>
          </a:p>
          <a:p>
            <a:endParaRPr lang="sr-Cyrl-RS" dirty="0"/>
          </a:p>
          <a:p>
            <a:r>
              <a:rPr lang="sr-Cyrl-RS" dirty="0" smtClean="0"/>
              <a:t>(600 + 100) – (1000 – 700) = 700 – 300 = 400</a:t>
            </a:r>
          </a:p>
          <a:p>
            <a:endParaRPr lang="sr-Cyrl-RS" dirty="0"/>
          </a:p>
          <a:p>
            <a:r>
              <a:rPr lang="sr-Cyrl-RS" dirty="0" smtClean="0"/>
              <a:t>6. </a:t>
            </a:r>
            <a:r>
              <a:rPr lang="sr-Cyrl-RS" dirty="0"/>
              <a:t>Петар је првог дана претрчао 500 </a:t>
            </a:r>
            <a:r>
              <a:rPr lang="sr-Latn-RS" dirty="0"/>
              <a:t>m</a:t>
            </a:r>
            <a:r>
              <a:rPr lang="sr-Cyrl-RS" dirty="0"/>
              <a:t>, а другог дана 100 </a:t>
            </a:r>
            <a:r>
              <a:rPr lang="sr-Latn-RS" dirty="0"/>
              <a:t>m </a:t>
            </a:r>
            <a:r>
              <a:rPr lang="sr-Cyrl-RS" dirty="0"/>
              <a:t>мање него првог дана. Колико је укупно метара претрчао за та два дана?</a:t>
            </a:r>
            <a:endParaRPr lang="sr-Latn-RS" dirty="0"/>
          </a:p>
          <a:p>
            <a:endParaRPr lang="sr-Cyrl-RS" dirty="0" smtClean="0"/>
          </a:p>
          <a:p>
            <a:pPr marL="342900" indent="-342900">
              <a:buAutoNum type="arabicPeriod"/>
            </a:pPr>
            <a:r>
              <a:rPr lang="sr-Cyrl-RS" dirty="0" smtClean="0"/>
              <a:t>дан 500;     2. дан 500 – 100 = 400;  укупно: 500 + 400 = 900</a:t>
            </a:r>
          </a:p>
          <a:p>
            <a:endParaRPr lang="sr-Cyrl-RS" dirty="0"/>
          </a:p>
          <a:p>
            <a:pPr algn="ctr"/>
            <a:r>
              <a:rPr lang="sr-Cyrl-RS" dirty="0" smtClean="0"/>
              <a:t>или</a:t>
            </a:r>
          </a:p>
          <a:p>
            <a:r>
              <a:rPr lang="sr-Cyrl-RS" dirty="0" smtClean="0"/>
              <a:t>500 + (500 – 100) = 500 + 400 = 900 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1096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865" y="888642"/>
            <a:ext cx="646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Сабирање и одузимање стотина – вежбање</a:t>
            </a:r>
            <a:endParaRPr lang="sr-Latn-RS" dirty="0"/>
          </a:p>
          <a:p>
            <a:pPr algn="ctr"/>
            <a:r>
              <a:rPr lang="sr-Cyrl-RS" dirty="0"/>
              <a:t>Напредни ниво</a:t>
            </a:r>
            <a:endParaRPr lang="sr-Latn-RS" dirty="0"/>
          </a:p>
          <a:p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49251" y="2112135"/>
            <a:ext cx="9028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 </a:t>
            </a:r>
            <a:r>
              <a:rPr lang="sr-Cyrl-RS" dirty="0"/>
              <a:t>Од збира бројева 600 и 100 одузми разлику бројева 1000 и 700.</a:t>
            </a:r>
          </a:p>
          <a:p>
            <a:endParaRPr lang="sr-Cyrl-RS" dirty="0"/>
          </a:p>
          <a:p>
            <a:r>
              <a:rPr lang="sr-Cyrl-RS" dirty="0"/>
              <a:t>(600 + 100) – (1000 – 700) = 700 – 300 = 400</a:t>
            </a:r>
          </a:p>
          <a:p>
            <a:endParaRPr lang="sr-Cyrl-RS" dirty="0"/>
          </a:p>
          <a:p>
            <a:r>
              <a:rPr lang="sr-Cyrl-RS" dirty="0" smtClean="0"/>
              <a:t>2. </a:t>
            </a:r>
            <a:r>
              <a:rPr lang="sr-Cyrl-RS" dirty="0"/>
              <a:t>Петар је првог дана претрчао 500 </a:t>
            </a:r>
            <a:r>
              <a:rPr lang="sr-Latn-RS" dirty="0"/>
              <a:t>m</a:t>
            </a:r>
            <a:r>
              <a:rPr lang="sr-Cyrl-RS" dirty="0"/>
              <a:t>, а другог дана 100 </a:t>
            </a:r>
            <a:r>
              <a:rPr lang="sr-Latn-RS" dirty="0"/>
              <a:t>m </a:t>
            </a:r>
            <a:r>
              <a:rPr lang="sr-Cyrl-RS" dirty="0"/>
              <a:t>мање него првог дана. Колико је укупно метара претрчао за та два дана?</a:t>
            </a:r>
            <a:endParaRPr lang="sr-Latn-RS" dirty="0"/>
          </a:p>
          <a:p>
            <a:endParaRPr lang="sr-Cyrl-RS" dirty="0"/>
          </a:p>
          <a:p>
            <a:pPr marL="342900" indent="-342900">
              <a:buAutoNum type="arabicPeriod"/>
            </a:pPr>
            <a:r>
              <a:rPr lang="sr-Cyrl-RS" dirty="0"/>
              <a:t>дан 500;     2. дан 500 – 100 = 400;  укупно: 500 + 400 = 900</a:t>
            </a:r>
          </a:p>
          <a:p>
            <a:endParaRPr lang="sr-Cyrl-RS" dirty="0"/>
          </a:p>
          <a:p>
            <a:pPr algn="ctr"/>
            <a:r>
              <a:rPr lang="sr-Cyrl-RS" dirty="0"/>
              <a:t>или</a:t>
            </a:r>
          </a:p>
          <a:p>
            <a:r>
              <a:rPr lang="sr-Cyrl-RS" dirty="0"/>
              <a:t>500 + (500 – 100) = 500 + 400 = 900 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262501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91</TotalTime>
  <Words>684</Words>
  <Application>Microsoft Office PowerPoint</Application>
  <PresentationFormat>Widescreen</PresentationFormat>
  <Paragraphs>249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Droplet</vt:lpstr>
      <vt:lpstr>Сабирање и одузимање стотина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Сабирање и одузимање стотина</dc:title>
  <dc:creator>MATEJA</dc:creator>
  <cp:lastModifiedBy>MATEJA</cp:lastModifiedBy>
  <cp:revision>10</cp:revision>
  <dcterms:created xsi:type="dcterms:W3CDTF">2017-10-19T19:13:57Z</dcterms:created>
  <dcterms:modified xsi:type="dcterms:W3CDTF">2017-10-19T20:45:53Z</dcterms:modified>
</cp:coreProperties>
</file>